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60" r:id="rId2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7EC"/>
    <a:srgbClr val="FFAB81"/>
    <a:srgbClr val="FFCCFF"/>
    <a:srgbClr val="A3E3F7"/>
    <a:srgbClr val="FF9966"/>
    <a:srgbClr val="DEEBF7"/>
    <a:srgbClr val="FF99FF"/>
    <a:srgbClr val="ECF5E7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676"/>
          </a:xfrm>
          <a:prstGeom prst="rect">
            <a:avLst/>
          </a:prstGeom>
        </p:spPr>
        <p:txBody>
          <a:bodyPr vert="horz" lIns="96594" tIns="48298" rIns="96594" bIns="4829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2676"/>
          </a:xfrm>
          <a:prstGeom prst="rect">
            <a:avLst/>
          </a:prstGeom>
        </p:spPr>
        <p:txBody>
          <a:bodyPr vert="horz" lIns="96594" tIns="48298" rIns="96594" bIns="48298" rtlCol="0"/>
          <a:lstStyle>
            <a:lvl1pPr algn="r">
              <a:defRPr sz="1300"/>
            </a:lvl1pPr>
          </a:lstStyle>
          <a:p>
            <a:fld id="{3C0B9F83-CABF-43E7-9E23-1E19F0A59AE7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4" tIns="48298" rIns="96594" bIns="482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7"/>
            <a:ext cx="5510530" cy="3944868"/>
          </a:xfrm>
          <a:prstGeom prst="rect">
            <a:avLst/>
          </a:prstGeom>
        </p:spPr>
        <p:txBody>
          <a:bodyPr vert="horz" lIns="96594" tIns="48298" rIns="96594" bIns="482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6041"/>
            <a:ext cx="2984870" cy="502675"/>
          </a:xfrm>
          <a:prstGeom prst="rect">
            <a:avLst/>
          </a:prstGeom>
        </p:spPr>
        <p:txBody>
          <a:bodyPr vert="horz" lIns="96594" tIns="48298" rIns="96594" bIns="4829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0" y="9516041"/>
            <a:ext cx="2984870" cy="502675"/>
          </a:xfrm>
          <a:prstGeom prst="rect">
            <a:avLst/>
          </a:prstGeom>
        </p:spPr>
        <p:txBody>
          <a:bodyPr vert="horz" lIns="96594" tIns="48298" rIns="96594" bIns="48298" rtlCol="0" anchor="b"/>
          <a:lstStyle>
            <a:lvl1pPr algn="r">
              <a:defRPr sz="1300"/>
            </a:lvl1pPr>
          </a:lstStyle>
          <a:p>
            <a:fld id="{4CA0ED45-9DEB-4C38-B953-8A9D838D3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91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07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41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46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29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5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0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50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87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8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4B6D2-096D-4369-BCB5-4B96EE66348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64BD-BF3B-4749-A872-B0A803499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1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info@finehome39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D5E1FE4E-EE38-B938-639C-CBC9C3E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" y="5633378"/>
            <a:ext cx="7546839" cy="50431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5A04AB-D7A3-9E05-CD56-749FEC55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8" y="0"/>
            <a:ext cx="7559675" cy="566975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D3AE9B-3B83-AB54-9AC0-D571756A269B}"/>
              </a:ext>
            </a:extLst>
          </p:cNvPr>
          <p:cNvSpPr/>
          <p:nvPr/>
        </p:nvSpPr>
        <p:spPr>
          <a:xfrm>
            <a:off x="-8166317" y="-14517897"/>
            <a:ext cx="23892307" cy="10618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271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171E87-58B4-8165-2073-8C2D77CB5FD1}"/>
              </a:ext>
            </a:extLst>
          </p:cNvPr>
          <p:cNvSpPr/>
          <p:nvPr/>
        </p:nvSpPr>
        <p:spPr>
          <a:xfrm>
            <a:off x="7598526" y="-14517895"/>
            <a:ext cx="8127469" cy="10618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27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F6D5D0-8B36-E233-E2D4-7D11D0B8BB67}"/>
              </a:ext>
            </a:extLst>
          </p:cNvPr>
          <p:cNvSpPr/>
          <p:nvPr/>
        </p:nvSpPr>
        <p:spPr>
          <a:xfrm>
            <a:off x="-7431162" y="-14578409"/>
            <a:ext cx="14294542" cy="481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149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木更津市請西</a:t>
            </a:r>
            <a:r>
              <a:rPr kumimoji="1" lang="en-US" altLang="ja-JP" sz="11149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1" lang="ja-JP" altLang="en-US" sz="11149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丁目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7BC76B2-4824-9DD0-8848-4C0A4935118C}"/>
              </a:ext>
            </a:extLst>
          </p:cNvPr>
          <p:cNvSpPr/>
          <p:nvPr/>
        </p:nvSpPr>
        <p:spPr>
          <a:xfrm>
            <a:off x="734846" y="1104087"/>
            <a:ext cx="6218346" cy="1024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marL="342000" indent="-342000"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全館空調システム搭載の建売住宅</a:t>
            </a:r>
            <a:endParaRPr kumimoji="1"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150790F-1C1A-55CD-C7D7-DF64AE5536CE}"/>
              </a:ext>
            </a:extLst>
          </p:cNvPr>
          <p:cNvSpPr/>
          <p:nvPr/>
        </p:nvSpPr>
        <p:spPr>
          <a:xfrm>
            <a:off x="792151" y="6721062"/>
            <a:ext cx="2243563" cy="102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FE59791-A9B7-A1B1-8614-E214599EC40D}"/>
              </a:ext>
            </a:extLst>
          </p:cNvPr>
          <p:cNvSpPr/>
          <p:nvPr/>
        </p:nvSpPr>
        <p:spPr>
          <a:xfrm>
            <a:off x="107559" y="3174729"/>
            <a:ext cx="3225780" cy="2476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000" indent="-457200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□全館空調システム</a:t>
            </a:r>
            <a:endParaRPr kumimoji="1" lang="en-US" altLang="ja-JP" sz="1400" b="1" dirty="0">
              <a:solidFill>
                <a:schemeClr val="tx1"/>
              </a:solidFill>
              <a:highlight>
                <a:srgbClr val="E8E7EC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000" indent="-457200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□太陽光発電システム</a:t>
            </a:r>
            <a:endParaRPr kumimoji="1" lang="en-US" altLang="ja-JP" sz="1400" b="1" dirty="0">
              <a:solidFill>
                <a:schemeClr val="tx1"/>
              </a:solidFill>
              <a:highlight>
                <a:srgbClr val="E8E7EC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000" indent="-457200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□耐震最高等級</a:t>
            </a:r>
            <a:r>
              <a:rPr kumimoji="1" lang="en-US" altLang="ja-JP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400" b="1" dirty="0">
              <a:solidFill>
                <a:schemeClr val="tx1"/>
              </a:solidFill>
              <a:highlight>
                <a:srgbClr val="E8E7EC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000" indent="-457200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□長期優良住宅・省令準耐火構造</a:t>
            </a:r>
            <a:endParaRPr kumimoji="1" lang="en-US" altLang="ja-JP" sz="1400" b="1" dirty="0">
              <a:solidFill>
                <a:schemeClr val="tx1"/>
              </a:solidFill>
              <a:highlight>
                <a:srgbClr val="E8E7EC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000" indent="-457200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□地震建替保証・建物最長</a:t>
            </a:r>
            <a:r>
              <a:rPr kumimoji="1" lang="en-US" altLang="ja-JP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年保証</a:t>
            </a:r>
            <a:endParaRPr kumimoji="1" lang="en-US" altLang="ja-JP" sz="1400" b="1" dirty="0">
              <a:solidFill>
                <a:schemeClr val="tx1"/>
              </a:solidFill>
              <a:highlight>
                <a:srgbClr val="E8E7EC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000" indent="-457200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□移住・住みかえ支援機構（</a:t>
            </a:r>
            <a:r>
              <a:rPr kumimoji="1" lang="en-US" altLang="ja-JP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JTI</a:t>
            </a:r>
            <a:r>
              <a:rPr kumimoji="1" lang="ja-JP" altLang="en-US" sz="1400" b="1" dirty="0">
                <a:solidFill>
                  <a:schemeClr val="tx1"/>
                </a:solidFill>
                <a:highlight>
                  <a:srgbClr val="E8E7EC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400" b="1" dirty="0">
              <a:solidFill>
                <a:schemeClr val="tx1"/>
              </a:solidFill>
              <a:highlight>
                <a:srgbClr val="E8E7EC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dirty="0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B147122-4E6B-28B9-4FB2-18CC91679EC0}"/>
              </a:ext>
            </a:extLst>
          </p:cNvPr>
          <p:cNvCxnSpPr>
            <a:cxnSpLocks/>
          </p:cNvCxnSpPr>
          <p:nvPr/>
        </p:nvCxnSpPr>
        <p:spPr>
          <a:xfrm>
            <a:off x="282581" y="9621663"/>
            <a:ext cx="6898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図 45">
            <a:extLst>
              <a:ext uri="{FF2B5EF4-FFF2-40B4-BE49-F238E27FC236}">
                <a16:creationId xmlns:a16="http://schemas.microsoft.com/office/drawing/2014/main" id="{33D68313-B534-4430-B893-D263BF5F31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6962" r="39474" b="1578"/>
          <a:stretch/>
        </p:blipFill>
        <p:spPr>
          <a:xfrm>
            <a:off x="2104582" y="9920121"/>
            <a:ext cx="3254054" cy="707586"/>
          </a:xfrm>
          <a:prstGeom prst="rect">
            <a:avLst/>
          </a:prstGeom>
        </p:spPr>
      </p:pic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C71953EB-F0C6-A946-D585-896440CD4228}"/>
              </a:ext>
            </a:extLst>
          </p:cNvPr>
          <p:cNvCxnSpPr>
            <a:cxnSpLocks/>
          </p:cNvCxnSpPr>
          <p:nvPr/>
        </p:nvCxnSpPr>
        <p:spPr>
          <a:xfrm>
            <a:off x="3012993" y="3964985"/>
            <a:ext cx="427922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図 68">
            <a:extLst>
              <a:ext uri="{FF2B5EF4-FFF2-40B4-BE49-F238E27FC236}">
                <a16:creationId xmlns:a16="http://schemas.microsoft.com/office/drawing/2014/main" id="{5A70EFB1-AD86-BDB9-5991-2CBF08F6D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3" y="9745828"/>
            <a:ext cx="800725" cy="823712"/>
          </a:xfrm>
          <a:prstGeom prst="rect">
            <a:avLst/>
          </a:prstGeom>
        </p:spPr>
      </p:pic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37039E2-A241-9E48-83E3-2F5E31D69ABE}"/>
              </a:ext>
            </a:extLst>
          </p:cNvPr>
          <p:cNvCxnSpPr>
            <a:cxnSpLocks/>
          </p:cNvCxnSpPr>
          <p:nvPr/>
        </p:nvCxnSpPr>
        <p:spPr>
          <a:xfrm flipV="1">
            <a:off x="180037" y="5401206"/>
            <a:ext cx="2937976" cy="1530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9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286CFB8E-73EB-890C-859E-A90393301E69}"/>
              </a:ext>
            </a:extLst>
          </p:cNvPr>
          <p:cNvCxnSpPr>
            <a:cxnSpLocks/>
          </p:cNvCxnSpPr>
          <p:nvPr/>
        </p:nvCxnSpPr>
        <p:spPr>
          <a:xfrm flipV="1">
            <a:off x="180037" y="3314341"/>
            <a:ext cx="2770511" cy="521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949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AABD94B-AB1A-326A-3E23-258CCBB06F88}"/>
              </a:ext>
            </a:extLst>
          </p:cNvPr>
          <p:cNvSpPr/>
          <p:nvPr/>
        </p:nvSpPr>
        <p:spPr>
          <a:xfrm>
            <a:off x="1182017" y="448627"/>
            <a:ext cx="5112688" cy="1967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★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内覧ご予約下さい </a:t>
            </a:r>
            <a:r>
              <a:rPr kumimoji="1" lang="en-US" altLang="ja-JP" sz="20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0438-30-9500</a:t>
            </a:r>
            <a:r>
              <a:rPr kumimoji="1" lang="ja-JP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★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B1DF1E6-7556-D7C7-1074-11BA2ED62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792" y="9429014"/>
            <a:ext cx="3611889" cy="110365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D740C95-B915-1DD9-FEF8-B4BA1E2E0DDA}"/>
              </a:ext>
            </a:extLst>
          </p:cNvPr>
          <p:cNvSpPr/>
          <p:nvPr/>
        </p:nvSpPr>
        <p:spPr>
          <a:xfrm>
            <a:off x="1504478" y="9051009"/>
            <a:ext cx="5719955" cy="102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000" indent="-342000"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/>
                </a:solidFill>
              </a:rPr>
              <a:t>▼ 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ご予約・お問い合わせはこちらまで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marL="342000" indent="-342000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</a:rPr>
              <a:t>      </a:t>
            </a:r>
            <a:r>
              <a:rPr kumimoji="1" lang="en-US" altLang="ja-JP" dirty="0">
                <a:solidFill>
                  <a:schemeClr val="tx1"/>
                </a:solidFill>
              </a:rPr>
              <a:t>E</a:t>
            </a:r>
            <a:r>
              <a:rPr kumimoji="1" lang="ja-JP" altLang="en-US" dirty="0">
                <a:solidFill>
                  <a:srgbClr val="002060"/>
                </a:solidFill>
              </a:rPr>
              <a:t>メール：</a:t>
            </a:r>
            <a:r>
              <a:rPr kumimoji="1" lang="en-US" altLang="ja-JP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info@finehome39.com</a:t>
            </a:r>
            <a:r>
              <a:rPr kumimoji="1" lang="en-US" altLang="ja-JP" dirty="0">
                <a:solidFill>
                  <a:srgbClr val="002060"/>
                </a:solidFill>
              </a:rPr>
              <a:t>  TEL </a:t>
            </a:r>
            <a:r>
              <a:rPr kumimoji="1" lang="ja-JP" altLang="en-US" dirty="0">
                <a:solidFill>
                  <a:srgbClr val="002060"/>
                </a:solidFill>
              </a:rPr>
              <a:t>：</a:t>
            </a:r>
            <a:r>
              <a:rPr kumimoji="1" lang="en-US" altLang="ja-JP" u="sng" dirty="0">
                <a:solidFill>
                  <a:srgbClr val="002060"/>
                </a:solidFill>
              </a:rPr>
              <a:t>0438-30-9500</a:t>
            </a:r>
            <a:endParaRPr kumimoji="1" lang="ja-JP" altLang="en-US" u="sng" dirty="0">
              <a:solidFill>
                <a:srgbClr val="00206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B08C4C0-ECFC-874F-A394-89B3988992F2}"/>
              </a:ext>
            </a:extLst>
          </p:cNvPr>
          <p:cNvSpPr/>
          <p:nvPr/>
        </p:nvSpPr>
        <p:spPr>
          <a:xfrm>
            <a:off x="2174356" y="4111982"/>
            <a:ext cx="5611523" cy="1382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号棟</a:t>
            </a:r>
            <a:endParaRPr kumimoji="1" lang="en-US" altLang="ja-JP" sz="54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4,380</a:t>
            </a:r>
            <a:r>
              <a:rPr kumimoji="1" lang="ja-JP" alt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4638B3E-B6DF-C21A-170F-943CE2F2FDBC}"/>
              </a:ext>
            </a:extLst>
          </p:cNvPr>
          <p:cNvSpPr/>
          <p:nvPr/>
        </p:nvSpPr>
        <p:spPr>
          <a:xfrm>
            <a:off x="2369563" y="2822008"/>
            <a:ext cx="5611523" cy="1382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羽鳥野</a:t>
            </a:r>
            <a:r>
              <a:rPr kumimoji="1" lang="en-US" altLang="ja-JP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丁目</a:t>
            </a:r>
            <a:endParaRPr kumimoji="1" lang="en-US" altLang="ja-JP" sz="54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7868ADF2-CEB0-E38D-734C-86FE01E449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2" b="63488"/>
          <a:stretch/>
        </p:blipFill>
        <p:spPr>
          <a:xfrm>
            <a:off x="7081779" y="1069833"/>
            <a:ext cx="308852" cy="32303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05A6010-FB57-ED6D-29A7-287D937C90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2" b="63488"/>
          <a:stretch/>
        </p:blipFill>
        <p:spPr>
          <a:xfrm>
            <a:off x="363624" y="1042633"/>
            <a:ext cx="308852" cy="32303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C6F455D-FC4C-CD99-BACC-632951F5719A}"/>
              </a:ext>
            </a:extLst>
          </p:cNvPr>
          <p:cNvCxnSpPr>
            <a:cxnSpLocks/>
          </p:cNvCxnSpPr>
          <p:nvPr/>
        </p:nvCxnSpPr>
        <p:spPr>
          <a:xfrm>
            <a:off x="2981562" y="4772553"/>
            <a:ext cx="427922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96A933B4-0A88-C28D-414B-ED00480501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64" y="1982848"/>
            <a:ext cx="1285714" cy="128571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9DA4F4A-88BE-D23D-F845-38B077CE9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4415" y="9937865"/>
            <a:ext cx="660290" cy="66029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4DD9D5D-EEF8-5574-4643-404D05E64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443" y="5805640"/>
            <a:ext cx="6425577" cy="37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87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株式会社ファイン・ホーム</dc:creator>
  <cp:lastModifiedBy>ファイン・ホーム ①</cp:lastModifiedBy>
  <cp:revision>98</cp:revision>
  <cp:lastPrinted>2023-02-17T01:10:10Z</cp:lastPrinted>
  <dcterms:created xsi:type="dcterms:W3CDTF">2022-07-16T04:40:06Z</dcterms:created>
  <dcterms:modified xsi:type="dcterms:W3CDTF">2023-02-17T01:11:03Z</dcterms:modified>
</cp:coreProperties>
</file>